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59" r:id="rId7"/>
    <p:sldId id="259" r:id="rId8"/>
    <p:sldId id="353" r:id="rId9"/>
    <p:sldId id="360" r:id="rId10"/>
    <p:sldId id="354" r:id="rId11"/>
    <p:sldId id="355" r:id="rId12"/>
    <p:sldId id="356" r:id="rId13"/>
    <p:sldId id="348" r:id="rId14"/>
    <p:sldId id="267" r:id="rId15"/>
    <p:sldId id="324" r:id="rId16"/>
    <p:sldId id="269" r:id="rId17"/>
    <p:sldId id="357" r:id="rId18"/>
    <p:sldId id="271" r:id="rId19"/>
    <p:sldId id="272" r:id="rId20"/>
    <p:sldId id="358" r:id="rId21"/>
    <p:sldId id="284" r:id="rId22"/>
    <p:sldId id="326" r:id="rId23"/>
    <p:sldId id="285" r:id="rId24"/>
    <p:sldId id="327" r:id="rId25"/>
    <p:sldId id="325" r:id="rId26"/>
    <p:sldId id="309" r:id="rId27"/>
    <p:sldId id="314" r:id="rId28"/>
    <p:sldId id="256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3</a:t>
            </a:r>
            <a:r>
              <a:rPr lang="tr-TR" sz="2700" b="1" dirty="0" smtClean="0"/>
              <a:t>. </a:t>
            </a:r>
            <a:r>
              <a:rPr lang="tr-TR" sz="2700" b="1" dirty="0"/>
              <a:t>SINIF 7</a:t>
            </a:r>
            <a:r>
              <a:rPr lang="tr-TR" sz="2700" b="1" dirty="0" smtClean="0"/>
              <a:t>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239925"/>
              </p:ext>
            </p:extLst>
          </p:nvPr>
        </p:nvGraphicFramePr>
        <p:xfrm>
          <a:off x="994610" y="449176"/>
          <a:ext cx="10363201" cy="6140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9884">
                  <a:extLst>
                    <a:ext uri="{9D8B030D-6E8A-4147-A177-3AD203B41FA5}">
                      <a16:colId xmlns:a16="http://schemas.microsoft.com/office/drawing/2014/main" val="1708569264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3483302862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3536788917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114816806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498966443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1201594087"/>
                    </a:ext>
                  </a:extLst>
                </a:gridCol>
                <a:gridCol w="1483897">
                  <a:extLst>
                    <a:ext uri="{9D8B030D-6E8A-4147-A177-3AD203B41FA5}">
                      <a16:colId xmlns:a16="http://schemas.microsoft.com/office/drawing/2014/main" val="3626765430"/>
                    </a:ext>
                  </a:extLst>
                </a:gridCol>
              </a:tblGrid>
              <a:tr h="47821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64215"/>
                  </a:ext>
                </a:extLst>
              </a:tr>
              <a:tr h="58296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Deri ve Zührevi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Ortopedi ve Travmatoloji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Radyoloji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Sağlığı ve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Plastik Rekonstrüksiyon ve Estetik Cerrahi </a:t>
                      </a:r>
                      <a:endParaRPr lang="tr-TR" sz="16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584520"/>
                  </a:ext>
                </a:extLst>
              </a:tr>
              <a:tr h="4782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Teorik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2696498"/>
                  </a:ext>
                </a:extLst>
              </a:tr>
              <a:tr h="4782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9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4534672"/>
                  </a:ext>
                </a:extLst>
              </a:tr>
              <a:tr h="4830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Soru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3767162"/>
                  </a:ext>
                </a:extLst>
              </a:tr>
              <a:tr h="4830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                          % 0,96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60                          % 28,71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14                          % 6,7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23                          % 11,01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55                          % 26,32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63                          % 30,15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5053935"/>
                  </a:ext>
                </a:extLst>
              </a:tr>
              <a:tr h="7245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Nükleer Tıp + Enfeksiyon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Fiziksel Tıp ve Rehabilitasyon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İç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7239866"/>
                  </a:ext>
                </a:extLst>
              </a:tr>
              <a:tr h="4782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79109532"/>
                  </a:ext>
                </a:extLst>
              </a:tr>
              <a:tr h="4782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392770"/>
                  </a:ext>
                </a:extLst>
              </a:tr>
              <a:tr h="4830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1253461"/>
                  </a:ext>
                </a:extLst>
              </a:tr>
              <a:tr h="4830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65                          % 31,11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50                          % 23,93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                          % 3,35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                          % 2,4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66203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728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68464538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60.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247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91,49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68464538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81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60.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247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91,49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09600" y="1767007"/>
            <a:ext cx="1097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09600" y="1767007"/>
            <a:ext cx="1097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tr-TR" sz="3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962525" y="1967062"/>
            <a:ext cx="107642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81. SORU:</a:t>
            </a: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Bilenle bilmeyeni ayırt edemeyen, mutlaka testten çıkarılması gereken, çok kolay soru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81"/>
              <a:tabLst>
                <a:tab pos="4572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Kemik yapan hücre aşağıdakilerden hangisidir?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1135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   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Kondroblast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   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Osteosit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   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Osteoblast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   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Osteoklast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   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Kondrosit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21620"/>
          </a:xfrm>
        </p:spPr>
        <p:txBody>
          <a:bodyPr>
            <a:normAutofit/>
          </a:bodyPr>
          <a:lstStyle/>
          <a:p>
            <a:r>
              <a:rPr lang="tr-TR" b="1" dirty="0"/>
              <a:t>60. SORU: Bilenle bilmeyeni ayırt edemeyen, mutlaka testten çıkarılması gereken, çok zor soru</a:t>
            </a:r>
            <a:endParaRPr lang="tr-TR" dirty="0"/>
          </a:p>
          <a:p>
            <a:pPr lvl="0"/>
            <a:r>
              <a:rPr lang="tr-TR" dirty="0"/>
              <a:t>Hemoglobin H hastalığında eritrositlerde </a:t>
            </a:r>
            <a:r>
              <a:rPr lang="tr-TR" dirty="0" err="1"/>
              <a:t>inklüzyon</a:t>
            </a:r>
            <a:r>
              <a:rPr lang="tr-TR" dirty="0"/>
              <a:t> cismi oluşturan </a:t>
            </a:r>
            <a:r>
              <a:rPr lang="tr-TR" dirty="0" err="1"/>
              <a:t>subgruplar</a:t>
            </a:r>
            <a:r>
              <a:rPr lang="tr-TR" dirty="0"/>
              <a:t> aşağıdakilerden hangisidir?</a:t>
            </a:r>
            <a:br>
              <a:rPr lang="tr-TR" dirty="0"/>
            </a:br>
            <a:r>
              <a:rPr lang="tr-TR" dirty="0"/>
              <a:t>a)    Alfa 2 Delta 2</a:t>
            </a:r>
            <a:br>
              <a:rPr lang="tr-TR" dirty="0"/>
            </a:br>
            <a:r>
              <a:rPr lang="tr-TR" dirty="0"/>
              <a:t>b)    Beta 2 Delta 2</a:t>
            </a:r>
            <a:br>
              <a:rPr lang="tr-TR" dirty="0"/>
            </a:br>
            <a:r>
              <a:rPr lang="tr-TR" dirty="0"/>
              <a:t>c)    Alfa 2 Beta 2</a:t>
            </a:r>
            <a:br>
              <a:rPr lang="tr-TR" dirty="0"/>
            </a:br>
            <a:r>
              <a:rPr lang="tr-TR" dirty="0"/>
              <a:t>d)    Alfa 4</a:t>
            </a:r>
            <a:br>
              <a:rPr lang="tr-TR" dirty="0"/>
            </a:br>
            <a:r>
              <a:rPr lang="tr-TR" dirty="0"/>
              <a:t>e)    Beta 4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314002"/>
              </p:ext>
            </p:extLst>
          </p:nvPr>
        </p:nvGraphicFramePr>
        <p:xfrm>
          <a:off x="609601" y="385013"/>
          <a:ext cx="10651956" cy="6288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080">
                  <a:extLst>
                    <a:ext uri="{9D8B030D-6E8A-4147-A177-3AD203B41FA5}">
                      <a16:colId xmlns:a16="http://schemas.microsoft.com/office/drawing/2014/main" val="1562269843"/>
                    </a:ext>
                  </a:extLst>
                </a:gridCol>
                <a:gridCol w="1936719">
                  <a:extLst>
                    <a:ext uri="{9D8B030D-6E8A-4147-A177-3AD203B41FA5}">
                      <a16:colId xmlns:a16="http://schemas.microsoft.com/office/drawing/2014/main" val="3564199962"/>
                    </a:ext>
                  </a:extLst>
                </a:gridCol>
                <a:gridCol w="1936719">
                  <a:extLst>
                    <a:ext uri="{9D8B030D-6E8A-4147-A177-3AD203B41FA5}">
                      <a16:colId xmlns:a16="http://schemas.microsoft.com/office/drawing/2014/main" val="1681215848"/>
                    </a:ext>
                  </a:extLst>
                </a:gridCol>
                <a:gridCol w="1936719">
                  <a:extLst>
                    <a:ext uri="{9D8B030D-6E8A-4147-A177-3AD203B41FA5}">
                      <a16:colId xmlns:a16="http://schemas.microsoft.com/office/drawing/2014/main" val="2117437867"/>
                    </a:ext>
                  </a:extLst>
                </a:gridCol>
                <a:gridCol w="1936719">
                  <a:extLst>
                    <a:ext uri="{9D8B030D-6E8A-4147-A177-3AD203B41FA5}">
                      <a16:colId xmlns:a16="http://schemas.microsoft.com/office/drawing/2014/main" val="1937225381"/>
                    </a:ext>
                  </a:extLst>
                </a:gridCol>
              </a:tblGrid>
              <a:tr h="43313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338051"/>
                  </a:ext>
                </a:extLst>
              </a:tr>
              <a:tr h="4010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DOĞRU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YANLIŞ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240418"/>
                  </a:ext>
                </a:extLst>
              </a:tr>
              <a:tr h="4010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 NO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KİŞİ SAYI / %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50215"/>
                  </a:ext>
                </a:extLst>
              </a:tr>
              <a:tr h="4010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Farmakoloji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264 (%97,78)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83 (%30,75)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349801"/>
                  </a:ext>
                </a:extLst>
              </a:tr>
              <a:tr h="5254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Fizik Tedavi ve Rehabilitasyon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253 (%93,71)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239 (%88,52)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103673"/>
                  </a:ext>
                </a:extLst>
              </a:tr>
              <a:tr h="5254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Radyoloji + Enfeksiyon </a:t>
                      </a:r>
                      <a:r>
                        <a:rPr lang="tr-TR" sz="2000" b="1" u="none" strike="noStrike" dirty="0" err="1">
                          <a:effectLst/>
                        </a:rPr>
                        <a:t>Hast</a:t>
                      </a:r>
                      <a:r>
                        <a:rPr lang="tr-TR" sz="2000" b="1" u="none" strike="noStrike" dirty="0">
                          <a:effectLst/>
                        </a:rPr>
                        <a:t>. + Nükleer Tıp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255 (%94,45)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165 (%61,12)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8262462"/>
                  </a:ext>
                </a:extLst>
              </a:tr>
              <a:tr h="4010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Deri ve Zührevi Hastalıkları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269 (%99,63)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119 (%44,08)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47754404"/>
                  </a:ext>
                </a:extLst>
              </a:tr>
              <a:tr h="4010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Ortopedi ve Travmatoloji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251 (%92,97)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157 (%58,15)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6062562"/>
                  </a:ext>
                </a:extLst>
              </a:tr>
              <a:tr h="4010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İç Hastalıkları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263 (%97,41)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195 (%72,23)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7972844"/>
                  </a:ext>
                </a:extLst>
              </a:tr>
              <a:tr h="5254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Geleneksel ve Tamamlayıcı Tıp Uygulamaları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252 (%93,34)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175 (%64,82)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7438537"/>
                  </a:ext>
                </a:extLst>
              </a:tr>
              <a:tr h="5254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Plastik Rekonstrüksiyon ve Estetik Cerrahi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243 (%90)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73 (%27,04)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8976537"/>
                  </a:ext>
                </a:extLst>
              </a:tr>
              <a:tr h="4010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Çocuk Sağlığı ve Hastalıkları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203 (%75,19)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247 (%91,49)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0718358"/>
                  </a:ext>
                </a:extLst>
              </a:tr>
              <a:tr h="4010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Patoloji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270 (%100)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219 (%81,12)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506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290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900050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0,91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71,17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43839"/>
              </p:ext>
            </p:extLst>
          </p:nvPr>
        </p:nvGraphicFramePr>
        <p:xfrm>
          <a:off x="6918158" y="1909896"/>
          <a:ext cx="4824663" cy="3385994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4750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67125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48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48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556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67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100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r>
                        <a:rPr lang="tr-TR" sz="2000" b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270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444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986727"/>
              </p:ext>
            </p:extLst>
          </p:nvPr>
        </p:nvGraphicFramePr>
        <p:xfrm>
          <a:off x="609600" y="1828797"/>
          <a:ext cx="10633656" cy="4031747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2024-2025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72,97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021435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69,72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82,51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71,5</a:t>
                      </a:r>
                      <a:endParaRPr lang="tr-TR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670558"/>
              </p:ext>
            </p:extLst>
          </p:nvPr>
        </p:nvGraphicFramePr>
        <p:xfrm>
          <a:off x="304798" y="208550"/>
          <a:ext cx="11004881" cy="6312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1221">
                  <a:extLst>
                    <a:ext uri="{9D8B030D-6E8A-4147-A177-3AD203B41FA5}">
                      <a16:colId xmlns:a16="http://schemas.microsoft.com/office/drawing/2014/main" val="1349269757"/>
                    </a:ext>
                  </a:extLst>
                </a:gridCol>
                <a:gridCol w="1375610">
                  <a:extLst>
                    <a:ext uri="{9D8B030D-6E8A-4147-A177-3AD203B41FA5}">
                      <a16:colId xmlns:a16="http://schemas.microsoft.com/office/drawing/2014/main" val="4016606950"/>
                    </a:ext>
                  </a:extLst>
                </a:gridCol>
                <a:gridCol w="1375610">
                  <a:extLst>
                    <a:ext uri="{9D8B030D-6E8A-4147-A177-3AD203B41FA5}">
                      <a16:colId xmlns:a16="http://schemas.microsoft.com/office/drawing/2014/main" val="3369137639"/>
                    </a:ext>
                  </a:extLst>
                </a:gridCol>
                <a:gridCol w="1375610">
                  <a:extLst>
                    <a:ext uri="{9D8B030D-6E8A-4147-A177-3AD203B41FA5}">
                      <a16:colId xmlns:a16="http://schemas.microsoft.com/office/drawing/2014/main" val="2792961713"/>
                    </a:ext>
                  </a:extLst>
                </a:gridCol>
                <a:gridCol w="1375610">
                  <a:extLst>
                    <a:ext uri="{9D8B030D-6E8A-4147-A177-3AD203B41FA5}">
                      <a16:colId xmlns:a16="http://schemas.microsoft.com/office/drawing/2014/main" val="3327984556"/>
                    </a:ext>
                  </a:extLst>
                </a:gridCol>
                <a:gridCol w="1375610">
                  <a:extLst>
                    <a:ext uri="{9D8B030D-6E8A-4147-A177-3AD203B41FA5}">
                      <a16:colId xmlns:a16="http://schemas.microsoft.com/office/drawing/2014/main" val="3290145114"/>
                    </a:ext>
                  </a:extLst>
                </a:gridCol>
                <a:gridCol w="1375610">
                  <a:extLst>
                    <a:ext uri="{9D8B030D-6E8A-4147-A177-3AD203B41FA5}">
                      <a16:colId xmlns:a16="http://schemas.microsoft.com/office/drawing/2014/main" val="1385664058"/>
                    </a:ext>
                  </a:extLst>
                </a:gridCol>
              </a:tblGrid>
              <a:tr h="38500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000" u="none" strike="noStrike" dirty="0">
                          <a:effectLst/>
                        </a:rPr>
                        <a:t>SINAV AYIRT EDİCİLİK İNDEKSİ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245760"/>
                  </a:ext>
                </a:extLst>
              </a:tr>
              <a:tr h="98785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Sayı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Çok Kolay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Kolay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Orta Güçlükte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Zor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Çok Zor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529972"/>
                  </a:ext>
                </a:extLst>
              </a:tr>
              <a:tr h="6585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                        % 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26906823"/>
                  </a:ext>
                </a:extLst>
              </a:tr>
              <a:tr h="98785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                        % 20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0976299"/>
                  </a:ext>
                </a:extLst>
              </a:tr>
              <a:tr h="13171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21                        % 21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8125573"/>
                  </a:ext>
                </a:extLst>
              </a:tr>
              <a:tr h="13171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48                        % 48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2707052"/>
                  </a:ext>
                </a:extLst>
              </a:tr>
              <a:tr h="6585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100                        % 100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47                        % 47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                        % 24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                        % 19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                        % 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                        % 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2283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476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340537"/>
              </p:ext>
            </p:extLst>
          </p:nvPr>
        </p:nvGraphicFramePr>
        <p:xfrm>
          <a:off x="212733" y="861433"/>
          <a:ext cx="10936529" cy="5093847"/>
        </p:xfrm>
        <a:graphic>
          <a:graphicData uri="http://schemas.openxmlformats.org/drawingml/2006/table">
            <a:tbl>
              <a:tblPr firstRow="1" firstCol="1" bandRow="1"/>
              <a:tblGrid>
                <a:gridCol w="3467526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49855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49855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49855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49855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49855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49855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49855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49855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49855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0308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799130"/>
              </p:ext>
            </p:extLst>
          </p:nvPr>
        </p:nvGraphicFramePr>
        <p:xfrm>
          <a:off x="223248" y="977046"/>
          <a:ext cx="11246856" cy="4142017"/>
        </p:xfrm>
        <a:graphic>
          <a:graphicData uri="http://schemas.openxmlformats.org/drawingml/2006/table">
            <a:tbl>
              <a:tblPr firstRow="1" firstCol="1" bandRow="1"/>
              <a:tblGrid>
                <a:gridCol w="3565921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71132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71132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71132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71132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71132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71132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71132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71132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71132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40747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r>
              <a:rPr lang="tr-TR" sz="3200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VII. </a:t>
            </a:r>
            <a:r>
              <a:rPr lang="tr-TR" sz="32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KURULU: </a:t>
            </a:r>
            <a:r>
              <a:rPr lang="tr-TR" sz="3200" b="1" dirty="0"/>
              <a:t>KAS-İSKELET ve HEMATOPOETİK </a:t>
            </a:r>
            <a:r>
              <a:rPr lang="tr-TR" sz="3200" b="1" dirty="0" smtClean="0"/>
              <a:t>SİSTEM</a:t>
            </a:r>
          </a:p>
          <a:p>
            <a:pPr marL="0" indent="0">
              <a:buNone/>
            </a:pPr>
            <a:endParaRPr lang="tr-TR" sz="3200" dirty="0"/>
          </a:p>
          <a:p>
            <a:r>
              <a:rPr lang="tr-TR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05 Mayıs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23 Mayıs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 Hafta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Toplam Ders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Saati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81 saat teorik , 6 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aat pratik (87)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Sınav		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: 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 Mayıs 2024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Başkanı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:</a:t>
            </a:r>
            <a:r>
              <a:rPr lang="tr-TR" sz="3200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Prof. </a:t>
            </a:r>
            <a:r>
              <a:rPr lang="tr-TR" sz="3200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</a:t>
            </a:r>
            <a:r>
              <a:rPr lang="tr-TR" sz="3200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Gürkan AKGÖL</a:t>
            </a:r>
            <a:endParaRPr lang="tr-TR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</a:tabLst>
            </a:pPr>
            <a:r>
              <a:rPr lang="tr-TR" sz="3200" b="1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Başkan Yardımcısı   </a:t>
            </a:r>
            <a:r>
              <a:rPr lang="tr-TR" sz="3200" b="1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:</a:t>
            </a:r>
            <a:r>
              <a:rPr lang="tr-TR" sz="3200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3200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</a:t>
            </a:r>
            <a:r>
              <a:rPr lang="tr-TR" sz="3200" kern="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Öğr</a:t>
            </a:r>
            <a:r>
              <a:rPr lang="tr-TR" sz="3200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Üyesi </a:t>
            </a:r>
            <a:r>
              <a:rPr lang="tr-TR" sz="3200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Burak ÖZ</a:t>
            </a:r>
            <a:endParaRPr lang="tr-TR" sz="3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250440" algn="l"/>
                <a:tab pos="2340610" algn="l"/>
                <a:tab pos="2430780" algn="l"/>
              </a:tabLst>
            </a:pP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637123"/>
              </p:ext>
            </p:extLst>
          </p:nvPr>
        </p:nvGraphicFramePr>
        <p:xfrm>
          <a:off x="140717" y="1030014"/>
          <a:ext cx="11361472" cy="4178262"/>
        </p:xfrm>
        <a:graphic>
          <a:graphicData uri="http://schemas.openxmlformats.org/drawingml/2006/table">
            <a:tbl>
              <a:tblPr firstRow="1" firstCol="1" bandRow="1"/>
              <a:tblGrid>
                <a:gridCol w="3651770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95244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95244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95244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95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636109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87889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90917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87889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2995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995965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21359"/>
              </p:ext>
            </p:extLst>
          </p:nvPr>
        </p:nvGraphicFramePr>
        <p:xfrm>
          <a:off x="271048" y="981888"/>
          <a:ext cx="11311354" cy="4198191"/>
        </p:xfrm>
        <a:graphic>
          <a:graphicData uri="http://schemas.openxmlformats.org/drawingml/2006/table">
            <a:tbl>
              <a:tblPr firstRow="1" firstCol="1" bandRow="1"/>
              <a:tblGrid>
                <a:gridCol w="3668506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98890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98890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98890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98890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98890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98890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03047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826418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63463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5658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476855"/>
              </p:ext>
            </p:extLst>
          </p:nvPr>
        </p:nvGraphicFramePr>
        <p:xfrm>
          <a:off x="124250" y="482221"/>
          <a:ext cx="11778992" cy="5710033"/>
        </p:xfrm>
        <a:graphic>
          <a:graphicData uri="http://schemas.openxmlformats.org/drawingml/2006/table">
            <a:tbl>
              <a:tblPr firstRow="1" firstCol="1" bandRow="1"/>
              <a:tblGrid>
                <a:gridCol w="3232013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115379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84299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84299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8963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27349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579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82323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880664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9981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</a:tblGrid>
              <a:tr h="89328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58857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(%)                   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(%)        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84563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1275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255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65229" y="2136339"/>
            <a:ext cx="10124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083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>
            <a:normAutofit/>
          </a:bodyPr>
          <a:lstStyle/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43671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607942"/>
              </p:ext>
            </p:extLst>
          </p:nvPr>
        </p:nvGraphicFramePr>
        <p:xfrm>
          <a:off x="838200" y="1122948"/>
          <a:ext cx="10692223" cy="5075036"/>
        </p:xfrm>
        <a:graphic>
          <a:graphicData uri="http://schemas.openxmlformats.org/drawingml/2006/table">
            <a:tbl>
              <a:tblPr firstRow="1" firstCol="1" bandRow="1"/>
              <a:tblGrid>
                <a:gridCol w="4070684">
                  <a:extLst>
                    <a:ext uri="{9D8B030D-6E8A-4147-A177-3AD203B41FA5}">
                      <a16:colId xmlns:a16="http://schemas.microsoft.com/office/drawing/2014/main" val="895329836"/>
                    </a:ext>
                  </a:extLst>
                </a:gridCol>
                <a:gridCol w="2864548">
                  <a:extLst>
                    <a:ext uri="{9D8B030D-6E8A-4147-A177-3AD203B41FA5}">
                      <a16:colId xmlns:a16="http://schemas.microsoft.com/office/drawing/2014/main" val="1054591"/>
                    </a:ext>
                  </a:extLst>
                </a:gridCol>
                <a:gridCol w="1610139">
                  <a:extLst>
                    <a:ext uri="{9D8B030D-6E8A-4147-A177-3AD203B41FA5}">
                      <a16:colId xmlns:a16="http://schemas.microsoft.com/office/drawing/2014/main" val="2669579724"/>
                    </a:ext>
                  </a:extLst>
                </a:gridCol>
                <a:gridCol w="2146852">
                  <a:extLst>
                    <a:ext uri="{9D8B030D-6E8A-4147-A177-3AD203B41FA5}">
                      <a16:colId xmlns:a16="http://schemas.microsoft.com/office/drawing/2014/main" val="2117055968"/>
                    </a:ext>
                  </a:extLst>
                </a:gridCol>
              </a:tblGrid>
              <a:tr h="644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Saat/Gün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5283"/>
                  </a:ext>
                </a:extLst>
              </a:tr>
              <a:tr h="37083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  <a:defRPr/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  VII. DERS KURULU</a:t>
                      </a: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941665"/>
                  </a:ext>
                </a:extLst>
              </a:tr>
              <a:tr h="3708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VII. 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541787"/>
                  </a:ext>
                </a:extLst>
              </a:tr>
              <a:tr h="512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VII. 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813513"/>
                  </a:ext>
                </a:extLst>
              </a:tr>
              <a:tr h="512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628704"/>
                  </a:ext>
                </a:extLst>
              </a:tr>
              <a:tr h="512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IX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723621"/>
                  </a:ext>
                </a:extLst>
              </a:tr>
              <a:tr h="512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IX.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31007"/>
                  </a:ext>
                </a:extLst>
              </a:tr>
              <a:tr h="512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IX.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985350"/>
                  </a:ext>
                </a:extLst>
              </a:tr>
              <a:tr h="512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IX.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472092"/>
                  </a:ext>
                </a:extLst>
              </a:tr>
              <a:tr h="512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IX.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371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01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049987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(0p</a:t>
                      </a: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819069"/>
              </p:ext>
            </p:extLst>
          </p:nvPr>
        </p:nvGraphicFramePr>
        <p:xfrm>
          <a:off x="368968" y="449181"/>
          <a:ext cx="11646568" cy="6189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3970">
                  <a:extLst>
                    <a:ext uri="{9D8B030D-6E8A-4147-A177-3AD203B41FA5}">
                      <a16:colId xmlns:a16="http://schemas.microsoft.com/office/drawing/2014/main" val="1095477883"/>
                    </a:ext>
                  </a:extLst>
                </a:gridCol>
                <a:gridCol w="2329314">
                  <a:extLst>
                    <a:ext uri="{9D8B030D-6E8A-4147-A177-3AD203B41FA5}">
                      <a16:colId xmlns:a16="http://schemas.microsoft.com/office/drawing/2014/main" val="309405500"/>
                    </a:ext>
                  </a:extLst>
                </a:gridCol>
                <a:gridCol w="2329314">
                  <a:extLst>
                    <a:ext uri="{9D8B030D-6E8A-4147-A177-3AD203B41FA5}">
                      <a16:colId xmlns:a16="http://schemas.microsoft.com/office/drawing/2014/main" val="106034980"/>
                    </a:ext>
                  </a:extLst>
                </a:gridCol>
                <a:gridCol w="3493970">
                  <a:extLst>
                    <a:ext uri="{9D8B030D-6E8A-4147-A177-3AD203B41FA5}">
                      <a16:colId xmlns:a16="http://schemas.microsoft.com/office/drawing/2014/main" val="131932885"/>
                    </a:ext>
                  </a:extLst>
                </a:gridCol>
              </a:tblGrid>
              <a:tr h="33241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 SORULARININ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487330"/>
                  </a:ext>
                </a:extLst>
              </a:tr>
              <a:tr h="3324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TEORİK + PRATİK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954466"/>
                  </a:ext>
                </a:extLst>
              </a:tr>
              <a:tr h="3324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Farmakoloji (1-8)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6649256"/>
                  </a:ext>
                </a:extLst>
              </a:tr>
              <a:tr h="53740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effectLst/>
                        </a:rPr>
                        <a:t>Fizik Tedavi ve Rehabilitasyon (9-20)</a:t>
                      </a:r>
                      <a:endParaRPr lang="es-E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0910344"/>
                  </a:ext>
                </a:extLst>
              </a:tr>
              <a:tr h="607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Radyoloji + Enfeksiyon </a:t>
                      </a:r>
                      <a:r>
                        <a:rPr lang="tr-TR" sz="2000" b="1" u="none" strike="noStrike" dirty="0" err="1">
                          <a:effectLst/>
                        </a:rPr>
                        <a:t>Hast</a:t>
                      </a:r>
                      <a:r>
                        <a:rPr lang="tr-TR" sz="2000" b="1" u="none" strike="noStrike" dirty="0">
                          <a:effectLst/>
                        </a:rPr>
                        <a:t>. + Nükleer Tıp (21-23)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9101623"/>
                  </a:ext>
                </a:extLst>
              </a:tr>
              <a:tr h="5374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Deri ve Zührevi Hastalıkları (24-27)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4521735"/>
                  </a:ext>
                </a:extLst>
              </a:tr>
              <a:tr h="5374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Ortopedi ve Travmatoloji (28-31)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7320934"/>
                  </a:ext>
                </a:extLst>
              </a:tr>
              <a:tr h="3324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İç Hastalıkları (32-48)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5497543"/>
                  </a:ext>
                </a:extLst>
              </a:tr>
              <a:tr h="607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Geleneksel ve Tamamlayıcı Tıp Uygulamaları (49-57)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4482884"/>
                  </a:ext>
                </a:extLst>
              </a:tr>
              <a:tr h="607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Plastik Rekonstrüksiyon ve Estetik Cerrahi (58-59)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41936423"/>
                  </a:ext>
                </a:extLst>
              </a:tr>
              <a:tr h="5374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Çocuk Sağlığı ve Hastalıkları (60-65)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791984"/>
                  </a:ext>
                </a:extLst>
              </a:tr>
              <a:tr h="3324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Patoloji (66-100)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35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8456686"/>
                  </a:ext>
                </a:extLst>
              </a:tr>
              <a:tr h="3324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Toplam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100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9029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860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064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119592"/>
              </p:ext>
            </p:extLst>
          </p:nvPr>
        </p:nvGraphicFramePr>
        <p:xfrm>
          <a:off x="1235242" y="834189"/>
          <a:ext cx="10118557" cy="5701586"/>
        </p:xfrm>
        <a:graphic>
          <a:graphicData uri="http://schemas.openxmlformats.org/drawingml/2006/table">
            <a:tbl>
              <a:tblPr firstRow="1" bandRow="1"/>
              <a:tblGrid>
                <a:gridCol w="5630779">
                  <a:extLst>
                    <a:ext uri="{9D8B030D-6E8A-4147-A177-3AD203B41FA5}">
                      <a16:colId xmlns:a16="http://schemas.microsoft.com/office/drawing/2014/main" val="3844038721"/>
                    </a:ext>
                  </a:extLst>
                </a:gridCol>
                <a:gridCol w="4487778">
                  <a:extLst>
                    <a:ext uri="{9D8B030D-6E8A-4147-A177-3AD203B41FA5}">
                      <a16:colId xmlns:a16="http://schemas.microsoft.com/office/drawing/2014/main" val="2704329700"/>
                    </a:ext>
                  </a:extLst>
                </a:gridCol>
              </a:tblGrid>
              <a:tr h="9044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07295"/>
                  </a:ext>
                </a:extLst>
              </a:tr>
              <a:tr h="504421">
                <a:tc>
                  <a:txBody>
                    <a:bodyPr/>
                    <a:lstStyle/>
                    <a:p>
                      <a:pPr marR="361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 VII.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72,18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210645"/>
                  </a:ext>
                </a:extLst>
              </a:tr>
              <a:tr h="504421">
                <a:tc>
                  <a:txBody>
                    <a:bodyPr/>
                    <a:lstStyle/>
                    <a:p>
                      <a:pPr marR="361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VII.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500163"/>
                  </a:ext>
                </a:extLst>
              </a:tr>
              <a:tr h="504421">
                <a:tc>
                  <a:txBody>
                    <a:bodyPr/>
                    <a:lstStyle/>
                    <a:p>
                      <a:pPr marR="361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VII .DERS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82,98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047585"/>
                  </a:ext>
                </a:extLst>
              </a:tr>
              <a:tr h="504421">
                <a:tc>
                  <a:txBody>
                    <a:bodyPr/>
                    <a:lstStyle/>
                    <a:p>
                      <a:pPr marR="361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70,13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96410"/>
                  </a:ext>
                </a:extLst>
              </a:tr>
              <a:tr h="504421">
                <a:tc>
                  <a:txBody>
                    <a:bodyPr/>
                    <a:lstStyle/>
                    <a:p>
                      <a:pPr marR="361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IX.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86,02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01683"/>
                  </a:ext>
                </a:extLst>
              </a:tr>
              <a:tr h="504421">
                <a:tc>
                  <a:txBody>
                    <a:bodyPr/>
                    <a:lstStyle/>
                    <a:p>
                      <a:pPr marR="361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IX.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81,46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17683"/>
                  </a:ext>
                </a:extLst>
              </a:tr>
              <a:tr h="504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IX.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69,45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12547"/>
                  </a:ext>
                </a:extLst>
              </a:tr>
              <a:tr h="504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IX. DERS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72,42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86462"/>
                  </a:ext>
                </a:extLst>
              </a:tr>
              <a:tr h="504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 IX. 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14250"/>
                  </a:ext>
                </a:extLst>
              </a:tr>
              <a:tr h="25731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41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773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612352"/>
              </p:ext>
            </p:extLst>
          </p:nvPr>
        </p:nvGraphicFramePr>
        <p:xfrm>
          <a:off x="545433" y="336885"/>
          <a:ext cx="10940713" cy="6282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959">
                  <a:extLst>
                    <a:ext uri="{9D8B030D-6E8A-4147-A177-3AD203B41FA5}">
                      <a16:colId xmlns:a16="http://schemas.microsoft.com/office/drawing/2014/main" val="1922329504"/>
                    </a:ext>
                  </a:extLst>
                </a:gridCol>
                <a:gridCol w="1562959">
                  <a:extLst>
                    <a:ext uri="{9D8B030D-6E8A-4147-A177-3AD203B41FA5}">
                      <a16:colId xmlns:a16="http://schemas.microsoft.com/office/drawing/2014/main" val="3358904694"/>
                    </a:ext>
                  </a:extLst>
                </a:gridCol>
                <a:gridCol w="1562959">
                  <a:extLst>
                    <a:ext uri="{9D8B030D-6E8A-4147-A177-3AD203B41FA5}">
                      <a16:colId xmlns:a16="http://schemas.microsoft.com/office/drawing/2014/main" val="3165815726"/>
                    </a:ext>
                  </a:extLst>
                </a:gridCol>
                <a:gridCol w="1562959">
                  <a:extLst>
                    <a:ext uri="{9D8B030D-6E8A-4147-A177-3AD203B41FA5}">
                      <a16:colId xmlns:a16="http://schemas.microsoft.com/office/drawing/2014/main" val="869538463"/>
                    </a:ext>
                  </a:extLst>
                </a:gridCol>
                <a:gridCol w="1562959">
                  <a:extLst>
                    <a:ext uri="{9D8B030D-6E8A-4147-A177-3AD203B41FA5}">
                      <a16:colId xmlns:a16="http://schemas.microsoft.com/office/drawing/2014/main" val="3914295419"/>
                    </a:ext>
                  </a:extLst>
                </a:gridCol>
                <a:gridCol w="1562959">
                  <a:extLst>
                    <a:ext uri="{9D8B030D-6E8A-4147-A177-3AD203B41FA5}">
                      <a16:colId xmlns:a16="http://schemas.microsoft.com/office/drawing/2014/main" val="1831799875"/>
                    </a:ext>
                  </a:extLst>
                </a:gridCol>
                <a:gridCol w="1562959">
                  <a:extLst>
                    <a:ext uri="{9D8B030D-6E8A-4147-A177-3AD203B41FA5}">
                      <a16:colId xmlns:a16="http://schemas.microsoft.com/office/drawing/2014/main" val="81326045"/>
                    </a:ext>
                  </a:extLst>
                </a:gridCol>
              </a:tblGrid>
              <a:tr h="803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BARAJLI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061282"/>
                  </a:ext>
                </a:extLst>
              </a:tr>
              <a:tr h="65653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Barajlı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14705"/>
                  </a:ext>
                </a:extLst>
              </a:tr>
              <a:tr h="80375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886544"/>
                  </a:ext>
                </a:extLst>
              </a:tr>
              <a:tr h="80375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97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97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2491153"/>
                  </a:ext>
                </a:extLst>
              </a:tr>
              <a:tr h="80375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10,4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10,4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1791426"/>
                  </a:ext>
                </a:extLst>
              </a:tr>
              <a:tr h="80375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72,18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72,18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7747087"/>
                  </a:ext>
                </a:extLst>
              </a:tr>
              <a:tr h="80375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72,18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72,18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2299671"/>
                  </a:ext>
                </a:extLst>
              </a:tr>
              <a:tr h="80375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SINAVA GİREN ÖĞRENCİ SAYISI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270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10373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20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679922"/>
              </p:ext>
            </p:extLst>
          </p:nvPr>
        </p:nvGraphicFramePr>
        <p:xfrm>
          <a:off x="609597" y="401052"/>
          <a:ext cx="10924676" cy="5847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0668">
                  <a:extLst>
                    <a:ext uri="{9D8B030D-6E8A-4147-A177-3AD203B41FA5}">
                      <a16:colId xmlns:a16="http://schemas.microsoft.com/office/drawing/2014/main" val="2372353719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3910783636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1071616241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2265635119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2234994931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4078010261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1068836050"/>
                    </a:ext>
                  </a:extLst>
                </a:gridCol>
              </a:tblGrid>
              <a:tr h="41766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HAM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1457"/>
                  </a:ext>
                </a:extLst>
              </a:tr>
              <a:tr h="12530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081270"/>
                  </a:ext>
                </a:extLst>
              </a:tr>
              <a:tr h="12530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2734647"/>
                  </a:ext>
                </a:extLst>
              </a:tr>
              <a:tr h="8353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97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97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02984390"/>
                  </a:ext>
                </a:extLst>
              </a:tr>
              <a:tr h="8353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26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6648175"/>
                  </a:ext>
                </a:extLst>
              </a:tr>
              <a:tr h="4176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73,02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73,02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0,00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8331888"/>
                  </a:ext>
                </a:extLst>
              </a:tr>
              <a:tr h="4176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73,02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73,02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7459926"/>
                  </a:ext>
                </a:extLst>
              </a:tr>
              <a:tr h="41766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SINAVA GİREN ÖĞRENCİ SAYISI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270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7976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461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277325"/>
              </p:ext>
            </p:extLst>
          </p:nvPr>
        </p:nvGraphicFramePr>
        <p:xfrm>
          <a:off x="770020" y="994617"/>
          <a:ext cx="10700084" cy="5390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4292">
                  <a:extLst>
                    <a:ext uri="{9D8B030D-6E8A-4147-A177-3AD203B41FA5}">
                      <a16:colId xmlns:a16="http://schemas.microsoft.com/office/drawing/2014/main" val="1560541908"/>
                    </a:ext>
                  </a:extLst>
                </a:gridCol>
                <a:gridCol w="764292">
                  <a:extLst>
                    <a:ext uri="{9D8B030D-6E8A-4147-A177-3AD203B41FA5}">
                      <a16:colId xmlns:a16="http://schemas.microsoft.com/office/drawing/2014/main" val="358168598"/>
                    </a:ext>
                  </a:extLst>
                </a:gridCol>
                <a:gridCol w="1528583">
                  <a:extLst>
                    <a:ext uri="{9D8B030D-6E8A-4147-A177-3AD203B41FA5}">
                      <a16:colId xmlns:a16="http://schemas.microsoft.com/office/drawing/2014/main" val="3412656072"/>
                    </a:ext>
                  </a:extLst>
                </a:gridCol>
                <a:gridCol w="764292">
                  <a:extLst>
                    <a:ext uri="{9D8B030D-6E8A-4147-A177-3AD203B41FA5}">
                      <a16:colId xmlns:a16="http://schemas.microsoft.com/office/drawing/2014/main" val="1791154505"/>
                    </a:ext>
                  </a:extLst>
                </a:gridCol>
                <a:gridCol w="764292">
                  <a:extLst>
                    <a:ext uri="{9D8B030D-6E8A-4147-A177-3AD203B41FA5}">
                      <a16:colId xmlns:a16="http://schemas.microsoft.com/office/drawing/2014/main" val="1610257997"/>
                    </a:ext>
                  </a:extLst>
                </a:gridCol>
                <a:gridCol w="1528583">
                  <a:extLst>
                    <a:ext uri="{9D8B030D-6E8A-4147-A177-3AD203B41FA5}">
                      <a16:colId xmlns:a16="http://schemas.microsoft.com/office/drawing/2014/main" val="1960313902"/>
                    </a:ext>
                  </a:extLst>
                </a:gridCol>
                <a:gridCol w="1528583">
                  <a:extLst>
                    <a:ext uri="{9D8B030D-6E8A-4147-A177-3AD203B41FA5}">
                      <a16:colId xmlns:a16="http://schemas.microsoft.com/office/drawing/2014/main" val="2133530147"/>
                    </a:ext>
                  </a:extLst>
                </a:gridCol>
                <a:gridCol w="764292">
                  <a:extLst>
                    <a:ext uri="{9D8B030D-6E8A-4147-A177-3AD203B41FA5}">
                      <a16:colId xmlns:a16="http://schemas.microsoft.com/office/drawing/2014/main" val="1634505225"/>
                    </a:ext>
                  </a:extLst>
                </a:gridCol>
                <a:gridCol w="764292">
                  <a:extLst>
                    <a:ext uri="{9D8B030D-6E8A-4147-A177-3AD203B41FA5}">
                      <a16:colId xmlns:a16="http://schemas.microsoft.com/office/drawing/2014/main" val="24836204"/>
                    </a:ext>
                  </a:extLst>
                </a:gridCol>
                <a:gridCol w="1528583">
                  <a:extLst>
                    <a:ext uri="{9D8B030D-6E8A-4147-A177-3AD203B41FA5}">
                      <a16:colId xmlns:a16="http://schemas.microsoft.com/office/drawing/2014/main" val="296905520"/>
                    </a:ext>
                  </a:extLst>
                </a:gridCol>
              </a:tblGrid>
              <a:tr h="327972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198498"/>
                  </a:ext>
                </a:extLst>
              </a:tr>
              <a:tr h="3279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BARAJLI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201389"/>
                  </a:ext>
                </a:extLst>
              </a:tr>
              <a:tr h="32797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NOT ARALIĞI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SAYI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YÜZDE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TOPLAM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NOT ARALIĞI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SAYI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YÜZDE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TOPLAM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5682167"/>
                  </a:ext>
                </a:extLst>
              </a:tr>
              <a:tr h="327972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Üstü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138 KİŞİ          % 51,12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130 KİŞİ          % 48,15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8975798"/>
                  </a:ext>
                </a:extLst>
              </a:tr>
              <a:tr h="32797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&gt;=80-90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&gt;=80-90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21,49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380640"/>
                  </a:ext>
                </a:extLst>
              </a:tr>
              <a:tr h="7985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&gt;=72,18-80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28,52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&gt;=73,02-80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24,08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018388"/>
                  </a:ext>
                </a:extLst>
              </a:tr>
              <a:tr h="32797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 </a:t>
                      </a:r>
                      <a:endParaRPr lang="tr-TR" sz="1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72,18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73,02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81058"/>
                  </a:ext>
                </a:extLst>
              </a:tr>
              <a:tr h="327972">
                <a:tc rowSpan="8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8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&gt;=70-72,18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8,52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132 KİŞİ          % 48,89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&gt;=70-73,02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20,75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140 KİŞİ          % 51,86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34544021"/>
                  </a:ext>
                </a:extLst>
              </a:tr>
              <a:tr h="32797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31,49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25,93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433704"/>
                  </a:ext>
                </a:extLst>
              </a:tr>
              <a:tr h="32797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7,41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4,08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814740"/>
                  </a:ext>
                </a:extLst>
              </a:tr>
              <a:tr h="32797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0,38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0,38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986483"/>
                  </a:ext>
                </a:extLst>
              </a:tr>
              <a:tr h="32797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0,38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056611"/>
                  </a:ext>
                </a:extLst>
              </a:tr>
              <a:tr h="32797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0,75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918944"/>
                  </a:ext>
                </a:extLst>
              </a:tr>
              <a:tr h="32797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0,75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217881"/>
                  </a:ext>
                </a:extLst>
              </a:tr>
              <a:tr h="32797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&lt;10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88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15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2448</TotalTime>
  <Words>1439</Words>
  <Application>Microsoft Office PowerPoint</Application>
  <PresentationFormat>Geniş ekran</PresentationFormat>
  <Paragraphs>780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25</vt:i4>
      </vt:variant>
    </vt:vector>
  </HeadingPairs>
  <TitlesOfParts>
    <vt:vector size="38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3. SINIF 7. KURUL DEĞERLENDİRME </vt:lpstr>
      <vt:lpstr>PowerPoint Sunusu</vt:lpstr>
      <vt:lpstr>PowerPoint Sunusu</vt:lpstr>
      <vt:lpstr>SINAV VERİLERİ</vt:lpstr>
      <vt:lpstr>PowerPoint Sunusu</vt:lpstr>
      <vt:lpstr>ORTALAMA</vt:lpstr>
      <vt:lpstr>PowerPoint Sunusu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PowerPoint Sunusu</vt:lpstr>
      <vt:lpstr>GÜVENİRLİK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774</cp:revision>
  <dcterms:created xsi:type="dcterms:W3CDTF">2022-10-27T00:48:35Z</dcterms:created>
  <dcterms:modified xsi:type="dcterms:W3CDTF">2025-08-12T11:36:00Z</dcterms:modified>
</cp:coreProperties>
</file>